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6" r:id="rId1"/>
  </p:sldMasterIdLst>
  <p:notesMasterIdLst>
    <p:notesMasterId r:id="rId15"/>
  </p:notesMasterIdLst>
  <p:sldIdLst>
    <p:sldId id="256" r:id="rId2"/>
    <p:sldId id="259" r:id="rId3"/>
    <p:sldId id="260" r:id="rId4"/>
    <p:sldId id="320" r:id="rId5"/>
    <p:sldId id="316" r:id="rId6"/>
    <p:sldId id="318" r:id="rId7"/>
    <p:sldId id="321" r:id="rId8"/>
    <p:sldId id="322" r:id="rId9"/>
    <p:sldId id="323" r:id="rId10"/>
    <p:sldId id="319" r:id="rId11"/>
    <p:sldId id="324" r:id="rId12"/>
    <p:sldId id="325" r:id="rId13"/>
    <p:sldId id="29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99" autoAdjust="0"/>
    <p:restoredTop sz="67465"/>
  </p:normalViewPr>
  <p:slideViewPr>
    <p:cSldViewPr snapToGrid="0">
      <p:cViewPr varScale="1">
        <p:scale>
          <a:sx n="81" d="100"/>
          <a:sy n="81" d="100"/>
        </p:scale>
        <p:origin x="784"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E92732-E758-45B9-8AEC-39C65D8F95BC}" type="datetimeFigureOut">
              <a:rPr lang="cs-CZ" smtClean="0"/>
              <a:t>19.09.2023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B59BD4-2A65-4CDC-A0E0-4588A74F4227}" type="slidenum">
              <a:rPr lang="cs-CZ" smtClean="0"/>
              <a:t>‹#›</a:t>
            </a:fld>
            <a:endParaRPr lang="cs-CZ"/>
          </a:p>
        </p:txBody>
      </p:sp>
    </p:spTree>
    <p:extLst>
      <p:ext uri="{BB962C8B-B14F-4D97-AF65-F5344CB8AC3E}">
        <p14:creationId xmlns:p14="http://schemas.microsoft.com/office/powerpoint/2010/main" val="3817633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K de minimis a změně celkové povahy zakázky: ÚOHS ze dne 14. 6. 2017, čj. ÚOHS:S0182/2017/VZ-17929/2017/551/</a:t>
            </a:r>
            <a:r>
              <a:rPr lang="cs-CZ" dirty="0" err="1"/>
              <a:t>Dbo</a:t>
            </a:r>
            <a:r>
              <a:rPr lang="cs-CZ" dirty="0"/>
              <a:t>: </a:t>
            </a:r>
            <a:r>
              <a:rPr lang="cs-CZ" b="0" i="0" dirty="0">
                <a:solidFill>
                  <a:srgbClr val="414042"/>
                </a:solidFill>
                <a:effectLst/>
                <a:latin typeface="Frutiger CE"/>
              </a:rPr>
              <a:t> </a:t>
            </a:r>
            <a:r>
              <a:rPr lang="cs-CZ" b="0" i="1" dirty="0">
                <a:solidFill>
                  <a:srgbClr val="414042"/>
                </a:solidFill>
                <a:effectLst/>
                <a:latin typeface="Frutiger CE"/>
              </a:rPr>
              <a:t>Co se týče podmínky, podle níž nepodstatná změna závazku ve smyslu § 222 odst. 4 ZZVZ nemění celkovou povahu veřejné zakázky, pak Úřad uvádí, že je evidentní, že předmětem plnění Smlouvy dle čl. I bylo nejen dodání a implementace informačního systému spisové služby, ale též závazek zhotovitele poskytovat podporu tohoto systému dle přílohy č. 6, přičemž předmětem Dodatku č. 1 bylo rozšíření podpory poskytované dle přílohy č. 6 Smlouvy na tři nové moduly IS E3S. </a:t>
            </a:r>
            <a:r>
              <a:rPr lang="cs-CZ" b="1" i="1" dirty="0">
                <a:solidFill>
                  <a:srgbClr val="414042"/>
                </a:solidFill>
                <a:effectLst/>
                <a:latin typeface="Frutiger CE"/>
              </a:rPr>
              <a:t>V tomto směru tedy nelze hovořit o celkové změně povahy „původní“ veřejné zakázky, neboť poskytování podpory IS E3S bylo od počátku předmětem plnění veřejné zakázky a na základě Dodatku č. 1 došlo pouze k rozšíření jejího poskytování na nové moduly.</a:t>
            </a:r>
            <a:endParaRPr lang="cs-CZ" b="1" i="1" dirty="0"/>
          </a:p>
        </p:txBody>
      </p:sp>
      <p:sp>
        <p:nvSpPr>
          <p:cNvPr id="4" name="Zástupný symbol pro číslo snímku 3"/>
          <p:cNvSpPr>
            <a:spLocks noGrp="1"/>
          </p:cNvSpPr>
          <p:nvPr>
            <p:ph type="sldNum" sz="quarter" idx="5"/>
          </p:nvPr>
        </p:nvSpPr>
        <p:spPr/>
        <p:txBody>
          <a:bodyPr/>
          <a:lstStyle/>
          <a:p>
            <a:fld id="{78B59BD4-2A65-4CDC-A0E0-4588A74F4227}" type="slidenum">
              <a:rPr lang="cs-CZ" smtClean="0"/>
              <a:t>8</a:t>
            </a:fld>
            <a:endParaRPr lang="cs-CZ"/>
          </a:p>
        </p:txBody>
      </p:sp>
    </p:spTree>
    <p:extLst>
      <p:ext uri="{BB962C8B-B14F-4D97-AF65-F5344CB8AC3E}">
        <p14:creationId xmlns:p14="http://schemas.microsoft.com/office/powerpoint/2010/main" val="137443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8B59BD4-2A65-4CDC-A0E0-4588A74F4227}" type="slidenum">
              <a:rPr lang="cs-CZ" smtClean="0"/>
              <a:t>11</a:t>
            </a:fld>
            <a:endParaRPr lang="cs-CZ"/>
          </a:p>
        </p:txBody>
      </p:sp>
    </p:spTree>
    <p:extLst>
      <p:ext uri="{BB962C8B-B14F-4D97-AF65-F5344CB8AC3E}">
        <p14:creationId xmlns:p14="http://schemas.microsoft.com/office/powerpoint/2010/main" val="1467951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8B59BD4-2A65-4CDC-A0E0-4588A74F4227}" type="slidenum">
              <a:rPr lang="cs-CZ" smtClean="0"/>
              <a:t>13</a:t>
            </a:fld>
            <a:endParaRPr lang="cs-CZ"/>
          </a:p>
        </p:txBody>
      </p:sp>
    </p:spTree>
    <p:extLst>
      <p:ext uri="{BB962C8B-B14F-4D97-AF65-F5344CB8AC3E}">
        <p14:creationId xmlns:p14="http://schemas.microsoft.com/office/powerpoint/2010/main" val="190225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0340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0298CD5-6C1E-4009-B41F-6DF62E31D3BE}" type="datetimeFigureOut">
              <a:rPr lang="en-US" smtClean="0"/>
              <a:pPr/>
              <a:t>9/19/23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33691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0298CD5-6C1E-4009-B41F-6DF62E31D3BE}" type="datetimeFigureOut">
              <a:rPr lang="en-US" smtClean="0"/>
              <a:pPr/>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8078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Kliknutím lze upravit styly předlohy textu.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0298CD5-6C1E-4009-B41F-6DF62E31D3BE}" type="datetimeFigureOut">
              <a:rPr lang="en-US" smtClean="0"/>
              <a:pPr/>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12551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0298CD5-6C1E-4009-B41F-6DF62E31D3BE}" type="datetimeFigureOut">
              <a:rPr lang="en-US" smtClean="0"/>
              <a:pPr/>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599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298CD5-6C1E-4009-B41F-6DF62E31D3BE}" type="datetimeFigureOut">
              <a:rPr lang="en-US" smtClean="0"/>
              <a:pPr/>
              <a:t>9/19/23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2608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298CD5-6C1E-4009-B41F-6DF62E31D3BE}" type="datetimeFigureOut">
              <a:rPr lang="en-US" smtClean="0"/>
              <a:pPr/>
              <a:t>9/19/23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64914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79137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115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90298CD5-6C1E-4009-B41F-6DF62E31D3BE}" type="datetimeFigureOut">
              <a:rPr lang="en-US" smtClean="0"/>
              <a:pPr/>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31675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A61015F-7CC6-4D0A-9D87-873EA4C304CC}" type="datetimeFigureOut">
              <a:rPr lang="en-US" smtClean="0"/>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032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9/19/23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9462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9/19/23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37253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67EF4D4C-5367-4C26-9E2B-D8088D7FCA81}" type="datetimeFigureOut">
              <a:rPr lang="en-US" smtClean="0"/>
              <a:t>9/19/23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35180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6E91E96-98B0-4413-9547-46F3504108EF}" type="datetimeFigureOut">
              <a:rPr lang="en-US" smtClean="0"/>
              <a:t>9/19/23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6480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7" name="Date Placeholder 4"/>
          <p:cNvSpPr>
            <a:spLocks noGrp="1"/>
          </p:cNvSpPr>
          <p:nvPr>
            <p:ph type="dt" sz="half" idx="10"/>
          </p:nvPr>
        </p:nvSpPr>
        <p:spPr/>
        <p:txBody>
          <a:bodyPr/>
          <a:lstStyle/>
          <a:p>
            <a:fld id="{05C68B11-C5A8-448C-8CE9-B1A273C79CFC}" type="datetimeFigureOut">
              <a:rPr lang="en-US" smtClean="0"/>
              <a:t>9/19/23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02453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C7616CA0-919D-4A49-9C8A-62FDFB3A5183}" type="datetimeFigureOut">
              <a:rPr lang="en-US" smtClean="0"/>
              <a:t>9/19/23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1685309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0298CD5-6C1E-4009-B41F-6DF62E31D3BE}" type="datetimeFigureOut">
              <a:rPr lang="en-US" smtClean="0"/>
              <a:pPr/>
              <a:t>9/19/23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3110456"/>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krudenc@aksu.cz"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54955" y="1012371"/>
            <a:ext cx="9654559" cy="3505199"/>
          </a:xfrm>
        </p:spPr>
        <p:txBody>
          <a:bodyPr/>
          <a:lstStyle/>
          <a:p>
            <a:pPr algn="ctr"/>
            <a:r>
              <a:rPr lang="cs-CZ" sz="5400" dirty="0"/>
              <a:t>VEŘEJNÉ ZAKÁZKY VE ZDRAVOTNICTVÍ</a:t>
            </a:r>
            <a:br>
              <a:rPr lang="cs-CZ" sz="5400" dirty="0"/>
            </a:br>
            <a:r>
              <a:rPr lang="cs-CZ" sz="5400" dirty="0"/>
              <a:t>-</a:t>
            </a:r>
            <a:br>
              <a:rPr lang="cs-CZ" sz="5400" dirty="0"/>
            </a:br>
            <a:r>
              <a:rPr lang="cs-CZ" sz="5400" dirty="0"/>
              <a:t>Vendor </a:t>
            </a:r>
            <a:r>
              <a:rPr lang="cs-CZ" sz="5400" dirty="0" err="1"/>
              <a:t>lock</a:t>
            </a:r>
            <a:r>
              <a:rPr lang="cs-CZ" sz="5400" dirty="0"/>
              <a:t>-in v IT a způsoby </a:t>
            </a:r>
            <a:r>
              <a:rPr lang="cs-CZ" sz="5400"/>
              <a:t>jeho řešení</a:t>
            </a:r>
            <a:endParaRPr lang="cs-CZ" sz="5400" dirty="0"/>
          </a:p>
        </p:txBody>
      </p:sp>
      <p:sp>
        <p:nvSpPr>
          <p:cNvPr id="3" name="Podnadpis 2"/>
          <p:cNvSpPr>
            <a:spLocks noGrp="1"/>
          </p:cNvSpPr>
          <p:nvPr>
            <p:ph type="subTitle" idx="1"/>
          </p:nvPr>
        </p:nvSpPr>
        <p:spPr/>
        <p:txBody>
          <a:bodyPr/>
          <a:lstStyle/>
          <a:p>
            <a:pPr algn="r"/>
            <a:r>
              <a:rPr lang="cs-CZ" dirty="0"/>
              <a:t>Václav </a:t>
            </a:r>
            <a:r>
              <a:rPr lang="cs-CZ" dirty="0" err="1"/>
              <a:t>Krudenc</a:t>
            </a:r>
            <a:endParaRPr lang="cs-CZ" dirty="0"/>
          </a:p>
        </p:txBody>
      </p:sp>
    </p:spTree>
    <p:extLst>
      <p:ext uri="{BB962C8B-B14F-4D97-AF65-F5344CB8AC3E}">
        <p14:creationId xmlns:p14="http://schemas.microsoft.com/office/powerpoint/2010/main" val="594135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E2C401-707F-03B8-FFB1-5A96ECDB26EB}"/>
              </a:ext>
            </a:extLst>
          </p:cNvPr>
          <p:cNvSpPr>
            <a:spLocks noGrp="1"/>
          </p:cNvSpPr>
          <p:nvPr>
            <p:ph type="title"/>
          </p:nvPr>
        </p:nvSpPr>
        <p:spPr/>
        <p:txBody>
          <a:bodyPr/>
          <a:lstStyle/>
          <a:p>
            <a:r>
              <a:rPr lang="cs-CZ" dirty="0"/>
              <a:t>Zohlednění 3E při JŘBU</a:t>
            </a:r>
          </a:p>
        </p:txBody>
      </p:sp>
      <p:sp>
        <p:nvSpPr>
          <p:cNvPr id="3" name="Zástupný obsah 2">
            <a:extLst>
              <a:ext uri="{FF2B5EF4-FFF2-40B4-BE49-F238E27FC236}">
                <a16:creationId xmlns:a16="http://schemas.microsoft.com/office/drawing/2014/main" id="{9DE68F4B-E169-66B0-490B-1C56FF4EE289}"/>
              </a:ext>
            </a:extLst>
          </p:cNvPr>
          <p:cNvSpPr>
            <a:spLocks noGrp="1"/>
          </p:cNvSpPr>
          <p:nvPr>
            <p:ph idx="1"/>
          </p:nvPr>
        </p:nvSpPr>
        <p:spPr>
          <a:xfrm>
            <a:off x="962526" y="1475874"/>
            <a:ext cx="9087327" cy="4772525"/>
          </a:xfrm>
        </p:spPr>
        <p:txBody>
          <a:bodyPr/>
          <a:lstStyle/>
          <a:p>
            <a:r>
              <a:rPr lang="cs-CZ" dirty="0"/>
              <a:t>Teoreticky může nastat situace, kdy aplikace jakéhokoliv z předchozích řešení je vyloučena – patová situace</a:t>
            </a:r>
          </a:p>
          <a:p>
            <a:r>
              <a:rPr lang="cs-CZ" dirty="0"/>
              <a:t>Možnost argumentace a zdůvodnění JŘBU zásadami 3E:</a:t>
            </a:r>
          </a:p>
          <a:p>
            <a:pPr lvl="1"/>
            <a:r>
              <a:rPr lang="cs-CZ" dirty="0" err="1"/>
              <a:t>Imanentí</a:t>
            </a:r>
            <a:r>
              <a:rPr lang="cs-CZ" dirty="0"/>
              <a:t> součástí zadávání VZ je hospodárné, efektivní a účelné vynakládání veřejných prostředků (i bez explicitní zmínky v ZZVZ)</a:t>
            </a:r>
          </a:p>
          <a:p>
            <a:pPr lvl="1"/>
            <a:r>
              <a:rPr lang="cs-CZ" dirty="0"/>
              <a:t>V dodržení 3E lze spatřovat cíl zadávání VZ</a:t>
            </a:r>
          </a:p>
          <a:p>
            <a:pPr lvl="1"/>
            <a:r>
              <a:rPr lang="cs-CZ" dirty="0"/>
              <a:t>Při aplikaci JŘBU dochází k omezování trhu – stojí tedy proti sobě 2 základní zásady ZVZ.</a:t>
            </a:r>
          </a:p>
          <a:p>
            <a:r>
              <a:rPr lang="cs-CZ" dirty="0"/>
              <a:t>Judikatura nevylučuje přiklonění k zásadám 3E!</a:t>
            </a:r>
          </a:p>
          <a:p>
            <a:r>
              <a:rPr lang="cs-CZ" dirty="0">
                <a:sym typeface="Wingdings" pitchFamily="2" charset="2"/>
              </a:rPr>
              <a:t> </a:t>
            </a:r>
            <a:endParaRPr lang="cs-CZ" dirty="0"/>
          </a:p>
        </p:txBody>
      </p:sp>
    </p:spTree>
    <p:extLst>
      <p:ext uri="{BB962C8B-B14F-4D97-AF65-F5344CB8AC3E}">
        <p14:creationId xmlns:p14="http://schemas.microsoft.com/office/powerpoint/2010/main" val="1032285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DD5A8C8-57EE-8C9F-8632-57249572A822}"/>
              </a:ext>
            </a:extLst>
          </p:cNvPr>
          <p:cNvSpPr>
            <a:spLocks noGrp="1"/>
          </p:cNvSpPr>
          <p:nvPr>
            <p:ph idx="1"/>
          </p:nvPr>
        </p:nvSpPr>
        <p:spPr>
          <a:xfrm>
            <a:off x="1103312" y="705854"/>
            <a:ext cx="8946541" cy="5542546"/>
          </a:xfrm>
        </p:spPr>
        <p:txBody>
          <a:bodyPr>
            <a:normAutofit fontScale="85000" lnSpcReduction="10000"/>
          </a:bodyPr>
          <a:lstStyle/>
          <a:p>
            <a:r>
              <a:rPr lang="cs-CZ" dirty="0"/>
              <a:t>Rozsudek KS v Brně ze dne 17. 10. 2017, č.j.: 62 </a:t>
            </a:r>
            <a:r>
              <a:rPr lang="cs-CZ" dirty="0" err="1"/>
              <a:t>Af</a:t>
            </a:r>
            <a:r>
              <a:rPr lang="cs-CZ" dirty="0"/>
              <a:t> 30/2018-101:</a:t>
            </a:r>
          </a:p>
          <a:p>
            <a:pPr lvl="1"/>
            <a:r>
              <a:rPr lang="cs-CZ" i="1" dirty="0"/>
              <a:t>Zdejší soud nepřehlédl, že žalobce ve správním řízení argumentoval také nutností posuzovat jeho chování (zadání veřejné zakázky na modul pro agendu MF2 v jednacím řízení bez uveřejnění) z hlediska hospodárnosti, účelnosti a efektivnosti vynakládání veřejných prostředků… Tento argument může ve zvoleném kontextu dobře sledovat jeden z cílů samotného [ZVZ 2006], resp. [ZVZ], kterým je zajištění hospodárnosti, efektivnosti a účelnosti nakládání s veřejnými prostředky; jak Nejvyšší správní soud dokonce explicitně uvedl v rozsudku č. j. 5 As 26/2017-22 ze dne 15. 2. 2018, ‚chování žalobce (zadavatele – pozn. zdejšího soudu) je třeba posuzovat z hlediska hospodárnosti, efektivnosti a účelnosti nakládání s veřejnými prostředky‘. Žalobce však v průběhu správního řízení a následně ani v rámci řízení před zdejším soudem nepředložil žádný dokument, ze kterého by uvedené úvahy vyplývaly a ukazovaly na výhodnost úpravy (rozšíření) stávajícího IS CEDR MF o modul pro agendu FM2.</a:t>
            </a:r>
          </a:p>
          <a:p>
            <a:r>
              <a:rPr lang="cs-CZ" i="1" dirty="0"/>
              <a:t>Rozsudek KS v Brně ze dne 18. 2. 2021, č.j.: 30 </a:t>
            </a:r>
            <a:r>
              <a:rPr lang="cs-CZ" i="1" dirty="0" err="1"/>
              <a:t>Af</a:t>
            </a:r>
            <a:r>
              <a:rPr lang="cs-CZ" i="1" dirty="0"/>
              <a:t> 19/2019-115</a:t>
            </a:r>
          </a:p>
          <a:p>
            <a:pPr lvl="1"/>
            <a:r>
              <a:rPr lang="cs-CZ" i="1" dirty="0"/>
              <a:t>„[z] dosavadní judikatury správních soudů vyplývá, že hledisko hospodárnosti, účelnosti a efektivnosti vynakládání veřejných prostředků může odůvodnit postup zadavatele v případě, že materiální podmínka použití jednacího řízení bez uveřejnění naplněna není (zadavatel při zadání původní zakázky nepostupoval dostatečně obezřetně), ale jeho postup ospravedlňuje ekonomická výhodnost zvoleného řešení.</a:t>
            </a:r>
          </a:p>
          <a:p>
            <a:pPr lvl="1"/>
            <a:endParaRPr lang="cs-CZ" i="1" dirty="0"/>
          </a:p>
          <a:p>
            <a:r>
              <a:rPr lang="cs-CZ" dirty="0"/>
              <a:t>Nutno přistupovat opatrně a podloženě</a:t>
            </a:r>
          </a:p>
        </p:txBody>
      </p:sp>
    </p:spTree>
    <p:extLst>
      <p:ext uri="{BB962C8B-B14F-4D97-AF65-F5344CB8AC3E}">
        <p14:creationId xmlns:p14="http://schemas.microsoft.com/office/powerpoint/2010/main" val="3310784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3B48E5-11F2-4378-0B41-53C5976C8392}"/>
              </a:ext>
            </a:extLst>
          </p:cNvPr>
          <p:cNvSpPr>
            <a:spLocks noGrp="1"/>
          </p:cNvSpPr>
          <p:nvPr>
            <p:ph type="title"/>
          </p:nvPr>
        </p:nvSpPr>
        <p:spPr/>
        <p:txBody>
          <a:bodyPr/>
          <a:lstStyle/>
          <a:p>
            <a:r>
              <a:rPr lang="cs-CZ" dirty="0"/>
              <a:t>Závěr	</a:t>
            </a:r>
          </a:p>
        </p:txBody>
      </p:sp>
      <p:sp>
        <p:nvSpPr>
          <p:cNvPr id="3" name="Zástupný obsah 2">
            <a:extLst>
              <a:ext uri="{FF2B5EF4-FFF2-40B4-BE49-F238E27FC236}">
                <a16:creationId xmlns:a16="http://schemas.microsoft.com/office/drawing/2014/main" id="{EC51AF56-DBD6-B13C-286F-1456448E4FAC}"/>
              </a:ext>
            </a:extLst>
          </p:cNvPr>
          <p:cNvSpPr>
            <a:spLocks noGrp="1"/>
          </p:cNvSpPr>
          <p:nvPr>
            <p:ph idx="1"/>
          </p:nvPr>
        </p:nvSpPr>
        <p:spPr/>
        <p:txBody>
          <a:bodyPr/>
          <a:lstStyle/>
          <a:p>
            <a:r>
              <a:rPr lang="cs-CZ" dirty="0"/>
              <a:t>Způsoby řešení vendor </a:t>
            </a:r>
            <a:r>
              <a:rPr lang="cs-CZ" dirty="0" err="1"/>
              <a:t>lock</a:t>
            </a:r>
            <a:r>
              <a:rPr lang="cs-CZ" dirty="0"/>
              <a:t>-in existují</a:t>
            </a:r>
          </a:p>
          <a:p>
            <a:r>
              <a:rPr lang="cs-CZ" dirty="0"/>
              <a:t>K jejich aplikaci je třeba přistupovat obezřetně</a:t>
            </a:r>
          </a:p>
          <a:p>
            <a:r>
              <a:rPr lang="cs-CZ" dirty="0"/>
              <a:t>Využití jednotlivých způsobů je nutné nejprve podrobit analýze splnění </a:t>
            </a:r>
            <a:r>
              <a:rPr lang="cs-CZ"/>
              <a:t>zákonných podmínek</a:t>
            </a:r>
          </a:p>
          <a:p>
            <a:pPr marL="0" indent="0">
              <a:buNone/>
            </a:pPr>
            <a:endParaRPr lang="cs-CZ" dirty="0"/>
          </a:p>
        </p:txBody>
      </p:sp>
    </p:spTree>
    <p:extLst>
      <p:ext uri="{BB962C8B-B14F-4D97-AF65-F5344CB8AC3E}">
        <p14:creationId xmlns:p14="http://schemas.microsoft.com/office/powerpoint/2010/main" val="1999470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225463" y="400657"/>
            <a:ext cx="10373215" cy="5505483"/>
          </a:xfrm>
        </p:spPr>
        <p:txBody>
          <a:bodyPr>
            <a:normAutofit/>
          </a:bodyPr>
          <a:lstStyle/>
          <a:p>
            <a:r>
              <a:rPr lang="cs-CZ" dirty="0"/>
              <a:t>Děkuji za Vaši pozornost</a:t>
            </a:r>
            <a:br>
              <a:rPr lang="cs-CZ" dirty="0"/>
            </a:br>
            <a:br>
              <a:rPr lang="cs-CZ" dirty="0"/>
            </a:br>
            <a:br>
              <a:rPr lang="cs-CZ" dirty="0"/>
            </a:br>
            <a:r>
              <a:rPr lang="cs-CZ" dirty="0"/>
              <a:t>Mgr. Václav </a:t>
            </a:r>
            <a:r>
              <a:rPr lang="cs-CZ" dirty="0" err="1"/>
              <a:t>Krudenc</a:t>
            </a:r>
            <a:r>
              <a:rPr lang="cs-CZ" dirty="0"/>
              <a:t>, AK Šustek: </a:t>
            </a:r>
            <a:r>
              <a:rPr lang="cs-CZ" dirty="0">
                <a:hlinkClick r:id="rId3"/>
              </a:rPr>
              <a:t>krudenc@aksu.cz</a:t>
            </a:r>
            <a:br>
              <a:rPr lang="cs-CZ" dirty="0"/>
            </a:br>
            <a:endParaRPr lang="cs-CZ" dirty="0"/>
          </a:p>
        </p:txBody>
      </p:sp>
    </p:spTree>
    <p:extLst>
      <p:ext uri="{BB962C8B-B14F-4D97-AF65-F5344CB8AC3E}">
        <p14:creationId xmlns:p14="http://schemas.microsoft.com/office/powerpoint/2010/main" val="2893415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03312" y="284938"/>
            <a:ext cx="9404723" cy="1400530"/>
          </a:xfrm>
        </p:spPr>
        <p:txBody>
          <a:bodyPr/>
          <a:lstStyle/>
          <a:p>
            <a:pPr algn="ctr"/>
            <a:r>
              <a:rPr lang="cs-CZ" dirty="0"/>
              <a:t>Vendor </a:t>
            </a:r>
            <a:r>
              <a:rPr lang="cs-CZ" dirty="0" err="1"/>
              <a:t>lock</a:t>
            </a:r>
            <a:r>
              <a:rPr lang="cs-CZ" dirty="0"/>
              <a:t> in</a:t>
            </a:r>
          </a:p>
        </p:txBody>
      </p:sp>
      <p:sp>
        <p:nvSpPr>
          <p:cNvPr id="3" name="Zástupný symbol pro obsah 2"/>
          <p:cNvSpPr>
            <a:spLocks noGrp="1"/>
          </p:cNvSpPr>
          <p:nvPr>
            <p:ph idx="1"/>
          </p:nvPr>
        </p:nvSpPr>
        <p:spPr>
          <a:xfrm>
            <a:off x="991017" y="1475402"/>
            <a:ext cx="8946541" cy="4195481"/>
          </a:xfrm>
        </p:spPr>
        <p:txBody>
          <a:bodyPr>
            <a:normAutofit/>
          </a:bodyPr>
          <a:lstStyle/>
          <a:p>
            <a:pPr algn="just"/>
            <a:r>
              <a:rPr lang="cs-CZ" dirty="0"/>
              <a:t>Závislost na produktech nebo službách konkrétního dodavatele z důvodu překážek a značných nákladů při přechodu na jiné dodavatele.</a:t>
            </a:r>
          </a:p>
          <a:p>
            <a:pPr algn="just"/>
            <a:r>
              <a:rPr lang="cs-CZ" dirty="0"/>
              <a:t>Ve zdravotnictví typicky nemocniční informační systémy a dokoupení dalších modulů</a:t>
            </a:r>
          </a:p>
          <a:p>
            <a:pPr lvl="1" algn="just"/>
            <a:r>
              <a:rPr lang="cs-CZ" dirty="0"/>
              <a:t>Potřeba doplnění, úpravy, avšak sjednána exkluzivita</a:t>
            </a:r>
          </a:p>
          <a:p>
            <a:pPr lvl="1" algn="just"/>
            <a:r>
              <a:rPr lang="cs-CZ" dirty="0"/>
              <a:t>Vysoké vstupní náklady</a:t>
            </a:r>
          </a:p>
          <a:p>
            <a:pPr lvl="1" algn="just"/>
            <a:r>
              <a:rPr lang="cs-CZ" dirty="0"/>
              <a:t>Licenční ujednání</a:t>
            </a:r>
          </a:p>
          <a:p>
            <a:pPr algn="just"/>
            <a:r>
              <a:rPr lang="cs-CZ" dirty="0"/>
              <a:t>Řešeným tématem min. od roku 2016</a:t>
            </a:r>
          </a:p>
          <a:p>
            <a:pPr marL="457200" lvl="1" indent="0" algn="just">
              <a:buNone/>
            </a:pPr>
            <a:r>
              <a:rPr lang="cs-CZ" sz="2000" dirty="0"/>
              <a:t> </a:t>
            </a:r>
          </a:p>
        </p:txBody>
      </p:sp>
    </p:spTree>
    <p:extLst>
      <p:ext uri="{BB962C8B-B14F-4D97-AF65-F5344CB8AC3E}">
        <p14:creationId xmlns:p14="http://schemas.microsoft.com/office/powerpoint/2010/main" val="139942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Možnosti řešení</a:t>
            </a:r>
          </a:p>
        </p:txBody>
      </p:sp>
      <p:sp>
        <p:nvSpPr>
          <p:cNvPr id="3" name="Zástupný symbol pro obsah 2"/>
          <p:cNvSpPr>
            <a:spLocks noGrp="1"/>
          </p:cNvSpPr>
          <p:nvPr>
            <p:ph idx="1"/>
          </p:nvPr>
        </p:nvSpPr>
        <p:spPr/>
        <p:txBody>
          <a:bodyPr>
            <a:normAutofit/>
          </a:bodyPr>
          <a:lstStyle/>
          <a:p>
            <a:pPr marL="457200" indent="-457200">
              <a:buFont typeface="+mj-lt"/>
              <a:buAutoNum type="arabicPeriod"/>
            </a:pPr>
            <a:r>
              <a:rPr lang="cs-CZ" dirty="0"/>
              <a:t>Nová soutěž „na zelené louce“</a:t>
            </a:r>
          </a:p>
          <a:p>
            <a:pPr marL="457200" indent="-457200">
              <a:buFont typeface="+mj-lt"/>
              <a:buAutoNum type="arabicPeriod"/>
            </a:pPr>
            <a:r>
              <a:rPr lang="cs-CZ" dirty="0"/>
              <a:t>Jednací řízení bez uveřejnění</a:t>
            </a:r>
          </a:p>
          <a:p>
            <a:pPr marL="457200" indent="-457200">
              <a:buFont typeface="+mj-lt"/>
              <a:buAutoNum type="arabicPeriod"/>
            </a:pPr>
            <a:r>
              <a:rPr lang="cs-CZ" dirty="0"/>
              <a:t>Změna závazku</a:t>
            </a:r>
          </a:p>
          <a:p>
            <a:pPr marL="857250" lvl="1" indent="-457200">
              <a:buFont typeface="+mj-lt"/>
              <a:buAutoNum type="arabicPeriod"/>
            </a:pPr>
            <a:r>
              <a:rPr lang="cs-CZ" dirty="0"/>
              <a:t>§222 odst. 4 ZZVZ</a:t>
            </a:r>
          </a:p>
          <a:p>
            <a:pPr marL="857250" lvl="1" indent="-457200">
              <a:buFont typeface="+mj-lt"/>
              <a:buAutoNum type="arabicPeriod"/>
            </a:pPr>
            <a:r>
              <a:rPr lang="cs-CZ" dirty="0"/>
              <a:t>§222 odst. 5 ZZVZ</a:t>
            </a:r>
          </a:p>
          <a:p>
            <a:pPr marL="457200" indent="-457200">
              <a:buFont typeface="+mj-lt"/>
              <a:buAutoNum type="arabicPeriod"/>
            </a:pPr>
            <a:r>
              <a:rPr lang="cs-CZ" dirty="0"/>
              <a:t>Zánik závazku</a:t>
            </a:r>
          </a:p>
          <a:p>
            <a:pPr marL="457200" indent="-457200">
              <a:buFont typeface="+mj-lt"/>
              <a:buAutoNum type="arabicPeriod"/>
            </a:pPr>
            <a:r>
              <a:rPr lang="cs-CZ" dirty="0"/>
              <a:t>(Zohlednění 3E)</a:t>
            </a:r>
          </a:p>
          <a:p>
            <a:pPr marL="457200" indent="-457200">
              <a:buFont typeface="+mj-lt"/>
              <a:buAutoNum type="arabicPeriod"/>
            </a:pPr>
            <a:r>
              <a:rPr lang="cs-CZ" dirty="0"/>
              <a:t>Inovační partnerství</a:t>
            </a:r>
          </a:p>
        </p:txBody>
      </p:sp>
    </p:spTree>
    <p:extLst>
      <p:ext uri="{BB962C8B-B14F-4D97-AF65-F5344CB8AC3E}">
        <p14:creationId xmlns:p14="http://schemas.microsoft.com/office/powerpoint/2010/main" val="2312722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49DDD9-73BB-E964-7B29-B3475F9070C7}"/>
              </a:ext>
            </a:extLst>
          </p:cNvPr>
          <p:cNvSpPr>
            <a:spLocks noGrp="1"/>
          </p:cNvSpPr>
          <p:nvPr>
            <p:ph type="title"/>
          </p:nvPr>
        </p:nvSpPr>
        <p:spPr/>
        <p:txBody>
          <a:bodyPr/>
          <a:lstStyle/>
          <a:p>
            <a:r>
              <a:rPr lang="cs-CZ" dirty="0"/>
              <a:t>Nová soutěž „na zelené louce“</a:t>
            </a:r>
          </a:p>
        </p:txBody>
      </p:sp>
      <p:sp>
        <p:nvSpPr>
          <p:cNvPr id="3" name="Zástupný obsah 2">
            <a:extLst>
              <a:ext uri="{FF2B5EF4-FFF2-40B4-BE49-F238E27FC236}">
                <a16:creationId xmlns:a16="http://schemas.microsoft.com/office/drawing/2014/main" id="{30C25B0F-7886-E79E-4483-1C58D76EC623}"/>
              </a:ext>
            </a:extLst>
          </p:cNvPr>
          <p:cNvSpPr>
            <a:spLocks noGrp="1"/>
          </p:cNvSpPr>
          <p:nvPr>
            <p:ph idx="1"/>
          </p:nvPr>
        </p:nvSpPr>
        <p:spPr>
          <a:xfrm>
            <a:off x="1103312" y="1540042"/>
            <a:ext cx="8946541" cy="4708357"/>
          </a:xfrm>
        </p:spPr>
        <p:txBody>
          <a:bodyPr/>
          <a:lstStyle/>
          <a:p>
            <a:r>
              <a:rPr lang="cs-CZ" dirty="0"/>
              <a:t>Univerzální způsob řešení – zadavatel zahajuje nové zadávací řízení, kterým bude poptávat zcela nový produkt (již bez zatížení)</a:t>
            </a:r>
          </a:p>
          <a:p>
            <a:r>
              <a:rPr lang="cs-CZ" dirty="0"/>
              <a:t>Soutěž proběhne dle hodnoty plnění standardně v režimu zákona, navíc již bez vendor </a:t>
            </a:r>
            <a:r>
              <a:rPr lang="cs-CZ" dirty="0" err="1"/>
              <a:t>lock</a:t>
            </a:r>
            <a:r>
              <a:rPr lang="cs-CZ" dirty="0"/>
              <a:t> in</a:t>
            </a:r>
          </a:p>
          <a:p>
            <a:r>
              <a:rPr lang="cs-CZ" dirty="0"/>
              <a:t>Zadavatel má paralelně právo k výkonu majetkových práv ke dvěma „stejným“ produktům</a:t>
            </a:r>
          </a:p>
          <a:p>
            <a:r>
              <a:rPr lang="cs-CZ" dirty="0"/>
              <a:t>V rozporu s principy 3E</a:t>
            </a:r>
          </a:p>
          <a:p>
            <a:r>
              <a:rPr lang="cs-CZ" dirty="0"/>
              <a:t>V rozporu s péčí řádného hospodáře</a:t>
            </a:r>
          </a:p>
          <a:p>
            <a:r>
              <a:rPr lang="cs-CZ" dirty="0"/>
              <a:t>Otázka rovnosti soutěže – stávající dodavatel disponuje více informacemi</a:t>
            </a:r>
          </a:p>
        </p:txBody>
      </p:sp>
    </p:spTree>
    <p:extLst>
      <p:ext uri="{BB962C8B-B14F-4D97-AF65-F5344CB8AC3E}">
        <p14:creationId xmlns:p14="http://schemas.microsoft.com/office/powerpoint/2010/main" val="3220027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79C519-6427-5E3A-C637-52CDF83D6050}"/>
              </a:ext>
            </a:extLst>
          </p:cNvPr>
          <p:cNvSpPr>
            <a:spLocks noGrp="1"/>
          </p:cNvSpPr>
          <p:nvPr>
            <p:ph type="title"/>
          </p:nvPr>
        </p:nvSpPr>
        <p:spPr/>
        <p:txBody>
          <a:bodyPr/>
          <a:lstStyle/>
          <a:p>
            <a:r>
              <a:rPr lang="cs-CZ" dirty="0"/>
              <a:t>JŘBU</a:t>
            </a:r>
          </a:p>
        </p:txBody>
      </p:sp>
      <p:sp>
        <p:nvSpPr>
          <p:cNvPr id="3" name="Zástupný obsah 2">
            <a:extLst>
              <a:ext uri="{FF2B5EF4-FFF2-40B4-BE49-F238E27FC236}">
                <a16:creationId xmlns:a16="http://schemas.microsoft.com/office/drawing/2014/main" id="{0DF56597-FFD0-0D68-BFE2-F92DB3C732CA}"/>
              </a:ext>
            </a:extLst>
          </p:cNvPr>
          <p:cNvSpPr>
            <a:spLocks noGrp="1"/>
          </p:cNvSpPr>
          <p:nvPr>
            <p:ph idx="1"/>
          </p:nvPr>
        </p:nvSpPr>
        <p:spPr>
          <a:xfrm>
            <a:off x="481264" y="1684422"/>
            <a:ext cx="9568590" cy="4563978"/>
          </a:xfrm>
        </p:spPr>
        <p:txBody>
          <a:bodyPr>
            <a:normAutofit fontScale="92500" lnSpcReduction="10000"/>
          </a:bodyPr>
          <a:lstStyle/>
          <a:p>
            <a:pPr algn="just"/>
            <a:r>
              <a:rPr lang="cs-CZ" dirty="0"/>
              <a:t>§ 63 odst. 3 písm. b) a c) ZZVZ: </a:t>
            </a:r>
            <a:r>
              <a:rPr lang="cs-CZ" i="1" dirty="0"/>
              <a:t>Zadavatel může také použít jednací řízení bez uveřejnění, pokud veřejná zakázka může být splněna pouze určitým dodavatelem, neboť:</a:t>
            </a:r>
          </a:p>
          <a:p>
            <a:pPr marL="857250" lvl="1" indent="-457200" algn="just">
              <a:buFont typeface="+mj-lt"/>
              <a:buAutoNum type="alphaLcParenR" startAt="2"/>
            </a:pPr>
            <a:r>
              <a:rPr lang="cs-CZ" i="1" dirty="0"/>
              <a:t>z technických důvodů neexistuje hospodářská soutěž, nebo</a:t>
            </a:r>
          </a:p>
          <a:p>
            <a:pPr marL="857250" lvl="1" indent="-457200" algn="just">
              <a:buFont typeface="+mj-lt"/>
              <a:buAutoNum type="alphaLcParenR" startAt="2"/>
            </a:pPr>
            <a:r>
              <a:rPr lang="cs-CZ" i="1" dirty="0"/>
              <a:t>je to nezbytné z důvodu ochrany výhradních práv včetně práv duševního vlastnictví</a:t>
            </a:r>
          </a:p>
          <a:p>
            <a:pPr algn="just"/>
            <a:r>
              <a:rPr lang="cs-CZ" dirty="0"/>
              <a:t>Nejvyšší správní soud (dále jen „NSS“) v rozsudku č.j. 5 </a:t>
            </a:r>
            <a:r>
              <a:rPr lang="cs-CZ" dirty="0" err="1"/>
              <a:t>Afs</a:t>
            </a:r>
            <a:r>
              <a:rPr lang="cs-CZ" dirty="0"/>
              <a:t> 42/2012-53 ze dne 11. 1. 2013: </a:t>
            </a:r>
          </a:p>
          <a:p>
            <a:pPr lvl="1" algn="just"/>
            <a:r>
              <a:rPr lang="cs-CZ" dirty="0"/>
              <a:t>Podmínka dle zákona musí být naplněna formálně i materiálně</a:t>
            </a:r>
          </a:p>
          <a:p>
            <a:pPr lvl="1" algn="just"/>
            <a:r>
              <a:rPr lang="cs-CZ" i="1" dirty="0"/>
              <a:t>„Jednací řízení bez uveřejnění lze využít, pokud jsou důvody pro jeho použití objektivní, tedy nezávislé na vůli zadavatele. Není sporu o tom, že pokud by se zadavatel svým vlastním zaviněným postupem dostal do situace, kdy musel přidělit zakázku pouze jedné určité společnosti, porušil by tím zákon o veřejných zakázkách“</a:t>
            </a:r>
          </a:p>
          <a:p>
            <a:pPr lvl="1" algn="just"/>
            <a:r>
              <a:rPr lang="cs-CZ" i="1" dirty="0"/>
              <a:t>+ </a:t>
            </a:r>
            <a:r>
              <a:rPr lang="cs-CZ" i="1" dirty="0">
                <a:sym typeface="Wingdings" pitchFamily="2" charset="2"/>
              </a:rPr>
              <a:t> </a:t>
            </a:r>
            <a:endParaRPr lang="cs-CZ" i="1" dirty="0"/>
          </a:p>
          <a:p>
            <a:pPr lvl="1" algn="just"/>
            <a:endParaRPr lang="cs-CZ" dirty="0"/>
          </a:p>
        </p:txBody>
      </p:sp>
    </p:spTree>
    <p:extLst>
      <p:ext uri="{BB962C8B-B14F-4D97-AF65-F5344CB8AC3E}">
        <p14:creationId xmlns:p14="http://schemas.microsoft.com/office/powerpoint/2010/main" val="2060096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80B785-ECE0-739B-346E-8EB47B6314E7}"/>
              </a:ext>
            </a:extLst>
          </p:cNvPr>
          <p:cNvSpPr>
            <a:spLocks noGrp="1"/>
          </p:cNvSpPr>
          <p:nvPr>
            <p:ph type="title"/>
          </p:nvPr>
        </p:nvSpPr>
        <p:spPr/>
        <p:txBody>
          <a:bodyPr/>
          <a:lstStyle/>
          <a:p>
            <a:r>
              <a:rPr lang="cs-CZ" dirty="0"/>
              <a:t>JŘBU</a:t>
            </a:r>
          </a:p>
        </p:txBody>
      </p:sp>
      <p:sp>
        <p:nvSpPr>
          <p:cNvPr id="3" name="Zástupný obsah 2">
            <a:extLst>
              <a:ext uri="{FF2B5EF4-FFF2-40B4-BE49-F238E27FC236}">
                <a16:creationId xmlns:a16="http://schemas.microsoft.com/office/drawing/2014/main" id="{F5BAEABD-7CF4-D542-0139-D031B7F1A243}"/>
              </a:ext>
            </a:extLst>
          </p:cNvPr>
          <p:cNvSpPr>
            <a:spLocks noGrp="1"/>
          </p:cNvSpPr>
          <p:nvPr>
            <p:ph idx="1"/>
          </p:nvPr>
        </p:nvSpPr>
        <p:spPr/>
        <p:txBody>
          <a:bodyPr>
            <a:normAutofit/>
          </a:bodyPr>
          <a:lstStyle/>
          <a:p>
            <a:r>
              <a:rPr lang="cs-CZ" i="1" dirty="0"/>
              <a:t>„velmi pečlivě vážit, zda postup zadavatele je skutečně zaviněný, či pouze nešikovný, neboť předmět veřejné zakázky zde je nepoměrně složitější, resp. jedná se o zakázku specializovanou.“</a:t>
            </a:r>
          </a:p>
          <a:p>
            <a:r>
              <a:rPr lang="cs-CZ" i="1" dirty="0"/>
              <a:t>Rozsudek NSS ze dne 11. 1. 2013, č.j.: 5 </a:t>
            </a:r>
            <a:r>
              <a:rPr lang="cs-CZ" i="1" dirty="0" err="1"/>
              <a:t>Afs</a:t>
            </a:r>
            <a:r>
              <a:rPr lang="cs-CZ" i="1" dirty="0"/>
              <a:t> 34/2012-54: „[p]</a:t>
            </a:r>
            <a:r>
              <a:rPr lang="cs-CZ" i="1" dirty="0" err="1"/>
              <a:t>okud</a:t>
            </a:r>
            <a:r>
              <a:rPr lang="cs-CZ" i="1" dirty="0"/>
              <a:t> v průběhu životnosti softwaru nastane z hlediska zadavatele objektivní změna (nová legislativa, nové manažerské rozhodnutí nadřízených orgánů), tak může nastat situace, kdy by vyloučení použití jednacího řízení bez upozornění fakticky znamenalo zákonem stanovenou povinnost zadavatele pořídit určitý software znovu a znehodnotit již vynaloženou investici na dosavadní software.“</a:t>
            </a:r>
          </a:p>
          <a:p>
            <a:r>
              <a:rPr lang="cs-CZ" dirty="0"/>
              <a:t>Jedná se o velmi ojedinělou situaci</a:t>
            </a:r>
          </a:p>
        </p:txBody>
      </p:sp>
    </p:spTree>
    <p:extLst>
      <p:ext uri="{BB962C8B-B14F-4D97-AF65-F5344CB8AC3E}">
        <p14:creationId xmlns:p14="http://schemas.microsoft.com/office/powerpoint/2010/main" val="203012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E09DEF-48C3-AE55-5427-D894F4D2D18E}"/>
              </a:ext>
            </a:extLst>
          </p:cNvPr>
          <p:cNvSpPr>
            <a:spLocks noGrp="1"/>
          </p:cNvSpPr>
          <p:nvPr>
            <p:ph type="title"/>
          </p:nvPr>
        </p:nvSpPr>
        <p:spPr/>
        <p:txBody>
          <a:bodyPr/>
          <a:lstStyle/>
          <a:p>
            <a:r>
              <a:rPr lang="cs-CZ" dirty="0"/>
              <a:t>Povolená změna závazku</a:t>
            </a:r>
          </a:p>
        </p:txBody>
      </p:sp>
      <p:sp>
        <p:nvSpPr>
          <p:cNvPr id="3" name="Zástupný obsah 2">
            <a:extLst>
              <a:ext uri="{FF2B5EF4-FFF2-40B4-BE49-F238E27FC236}">
                <a16:creationId xmlns:a16="http://schemas.microsoft.com/office/drawing/2014/main" id="{296FC5F8-B6F6-CFE5-2311-0C1A003F63A5}"/>
              </a:ext>
            </a:extLst>
          </p:cNvPr>
          <p:cNvSpPr>
            <a:spLocks noGrp="1"/>
          </p:cNvSpPr>
          <p:nvPr>
            <p:ph idx="1"/>
          </p:nvPr>
        </p:nvSpPr>
        <p:spPr/>
        <p:txBody>
          <a:bodyPr/>
          <a:lstStyle/>
          <a:p>
            <a:r>
              <a:rPr lang="cs-CZ" dirty="0"/>
              <a:t>Možnost úpravy původního produktu – tj. „dokoupení“:</a:t>
            </a:r>
          </a:p>
          <a:p>
            <a:pPr lvl="1"/>
            <a:r>
              <a:rPr lang="cs-CZ" dirty="0"/>
              <a:t>Technického řešení umožňující případnou kompatibilitu s novým produktem</a:t>
            </a:r>
          </a:p>
          <a:p>
            <a:pPr lvl="1"/>
            <a:r>
              <a:rPr lang="cs-CZ" dirty="0"/>
              <a:t>Chybějících licenčních ujednání</a:t>
            </a:r>
          </a:p>
          <a:p>
            <a:r>
              <a:rPr lang="cs-CZ" dirty="0"/>
              <a:t>Nutnost uzavření dodatku k původnímu závazku – povinnost postupovat v souladu se ZZVZ</a:t>
            </a:r>
          </a:p>
          <a:p>
            <a:r>
              <a:rPr lang="cs-CZ" dirty="0"/>
              <a:t>Nabízí aplikace ust. § 222 odst. 4 nebo § 222 odst. 5 ZZVZ </a:t>
            </a:r>
          </a:p>
          <a:p>
            <a:pPr lvl="1"/>
            <a:r>
              <a:rPr lang="cs-CZ" dirty="0"/>
              <a:t>(viz následující slide)</a:t>
            </a:r>
          </a:p>
        </p:txBody>
      </p:sp>
    </p:spTree>
    <p:extLst>
      <p:ext uri="{BB962C8B-B14F-4D97-AF65-F5344CB8AC3E}">
        <p14:creationId xmlns:p14="http://schemas.microsoft.com/office/powerpoint/2010/main" val="390767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E877CF-19AC-DEB9-B9AB-B690C33F49F4}"/>
              </a:ext>
            </a:extLst>
          </p:cNvPr>
          <p:cNvSpPr>
            <a:spLocks noGrp="1"/>
          </p:cNvSpPr>
          <p:nvPr>
            <p:ph type="title"/>
          </p:nvPr>
        </p:nvSpPr>
        <p:spPr/>
        <p:txBody>
          <a:bodyPr/>
          <a:lstStyle/>
          <a:p>
            <a:r>
              <a:rPr lang="cs-CZ" dirty="0"/>
              <a:t>§ 222</a:t>
            </a:r>
          </a:p>
        </p:txBody>
      </p:sp>
      <p:sp>
        <p:nvSpPr>
          <p:cNvPr id="3" name="Zástupný obsah 2">
            <a:extLst>
              <a:ext uri="{FF2B5EF4-FFF2-40B4-BE49-F238E27FC236}">
                <a16:creationId xmlns:a16="http://schemas.microsoft.com/office/drawing/2014/main" id="{6EF824EE-D2B7-C232-A73F-AF29C173BA33}"/>
              </a:ext>
            </a:extLst>
          </p:cNvPr>
          <p:cNvSpPr>
            <a:spLocks noGrp="1"/>
          </p:cNvSpPr>
          <p:nvPr>
            <p:ph idx="1"/>
          </p:nvPr>
        </p:nvSpPr>
        <p:spPr/>
        <p:txBody>
          <a:bodyPr>
            <a:normAutofit fontScale="92500" lnSpcReduction="20000"/>
          </a:bodyPr>
          <a:lstStyle/>
          <a:p>
            <a:r>
              <a:rPr lang="cs-CZ" dirty="0"/>
              <a:t>§ 222 odst. 4 – de minimis: </a:t>
            </a:r>
            <a:r>
              <a:rPr lang="cs-CZ" i="1" dirty="0"/>
              <a:t>Za podstatnou změnu závazku ze smlouvy na veřejnou zakázku se nepovažuje změna, která nemění celkovou povahu veřejné zakázky a jejíž hodnota je </a:t>
            </a:r>
            <a:r>
              <a:rPr lang="cs-CZ" b="1" i="1" dirty="0"/>
              <a:t>nižší než 10 % původní hodnoty závazku</a:t>
            </a:r>
          </a:p>
          <a:p>
            <a:r>
              <a:rPr lang="cs-CZ" dirty="0"/>
              <a:t>§ 222 odst. 5: </a:t>
            </a:r>
            <a:r>
              <a:rPr lang="cs-CZ" i="1" dirty="0"/>
              <a:t>Za podstatnou změnu závazku ze smlouvy na veřejnou zakázku se nepovažují dodatečné stavební práce, služby nebo dodávky od dodavatele původní veřejné zakázky, které nebyly zahrnuty v původním závazku ze smlouvy na veřejnou zakázku, pokud jsou nezbytné a změna v osobě dodavatele </a:t>
            </a:r>
            <a:r>
              <a:rPr lang="cs-CZ" b="1" i="1" dirty="0"/>
              <a:t>není možná z ekonomických anebo technických důvodů spočívajících zejména v požadavcích na slučitelnost nebo interoperabilitu se stávajícím zařízením, službami nebo instalacemi pořízenými zadavatelem v původním zadávacím řízení a způsobila by zadavateli značné obtíže nebo výrazné zvýšení nákladů.</a:t>
            </a:r>
          </a:p>
          <a:p>
            <a:pPr marL="0" indent="0">
              <a:buNone/>
            </a:pPr>
            <a:endParaRPr lang="cs-CZ" b="1" i="1" dirty="0"/>
          </a:p>
          <a:p>
            <a:r>
              <a:rPr lang="cs-CZ" u="sng" dirty="0"/>
              <a:t>2stanné právní jednání!</a:t>
            </a:r>
          </a:p>
        </p:txBody>
      </p:sp>
    </p:spTree>
    <p:extLst>
      <p:ext uri="{BB962C8B-B14F-4D97-AF65-F5344CB8AC3E}">
        <p14:creationId xmlns:p14="http://schemas.microsoft.com/office/powerpoint/2010/main" val="552501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F8DCF9-A4DB-4A9A-5346-B3832E711592}"/>
              </a:ext>
            </a:extLst>
          </p:cNvPr>
          <p:cNvSpPr>
            <a:spLocks noGrp="1"/>
          </p:cNvSpPr>
          <p:nvPr>
            <p:ph type="title"/>
          </p:nvPr>
        </p:nvSpPr>
        <p:spPr/>
        <p:txBody>
          <a:bodyPr/>
          <a:lstStyle/>
          <a:p>
            <a:r>
              <a:rPr lang="cs-CZ" dirty="0"/>
              <a:t>Zánik závazku</a:t>
            </a:r>
          </a:p>
        </p:txBody>
      </p:sp>
      <p:sp>
        <p:nvSpPr>
          <p:cNvPr id="3" name="Zástupný obsah 2">
            <a:extLst>
              <a:ext uri="{FF2B5EF4-FFF2-40B4-BE49-F238E27FC236}">
                <a16:creationId xmlns:a16="http://schemas.microsoft.com/office/drawing/2014/main" id="{5BC9DD8E-A787-77FB-618A-F4154547F29D}"/>
              </a:ext>
            </a:extLst>
          </p:cNvPr>
          <p:cNvSpPr>
            <a:spLocks noGrp="1"/>
          </p:cNvSpPr>
          <p:nvPr>
            <p:ph idx="1"/>
          </p:nvPr>
        </p:nvSpPr>
        <p:spPr>
          <a:xfrm>
            <a:off x="1103312" y="1604212"/>
            <a:ext cx="8946541" cy="4644188"/>
          </a:xfrm>
        </p:spPr>
        <p:txBody>
          <a:bodyPr/>
          <a:lstStyle/>
          <a:p>
            <a:r>
              <a:rPr lang="cs-CZ" dirty="0"/>
              <a:t>Pasivní uplynutí doby či aktivní vypovězení závazku</a:t>
            </a:r>
          </a:p>
          <a:p>
            <a:r>
              <a:rPr lang="cs-CZ" dirty="0"/>
              <a:t>V mezidobí možnost vysoutěžení nového produktu</a:t>
            </a:r>
          </a:p>
          <a:p>
            <a:r>
              <a:rPr lang="cs-CZ" dirty="0"/>
              <a:t>Nezohledňuje vstupní náklady – velmi se blíží „zelené louce“, která je v rozporu se zásadami 3E</a:t>
            </a:r>
          </a:p>
          <a:p>
            <a:r>
              <a:rPr lang="cs-CZ" dirty="0"/>
              <a:t>Může nastat praktický problém, pokud zadavatel nestihne vysoutěžit nového dodavatele před uplynutím – ke zhojení se nabízí pouze ust. § 222 odst. 4 ZZVZ</a:t>
            </a:r>
          </a:p>
          <a:p>
            <a:endParaRPr lang="cs-CZ" dirty="0"/>
          </a:p>
          <a:p>
            <a:pPr marL="0" indent="0">
              <a:buNone/>
            </a:pPr>
            <a:endParaRPr lang="cs-CZ" dirty="0"/>
          </a:p>
          <a:p>
            <a:endParaRPr lang="cs-CZ" dirty="0"/>
          </a:p>
        </p:txBody>
      </p:sp>
    </p:spTree>
    <p:extLst>
      <p:ext uri="{BB962C8B-B14F-4D97-AF65-F5344CB8AC3E}">
        <p14:creationId xmlns:p14="http://schemas.microsoft.com/office/powerpoint/2010/main" val="24940458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6764</TotalTime>
  <Words>1257</Words>
  <Application>Microsoft Macintosh PowerPoint</Application>
  <PresentationFormat>Širokoúhlá obrazovka</PresentationFormat>
  <Paragraphs>79</Paragraphs>
  <Slides>13</Slides>
  <Notes>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13</vt:i4>
      </vt:variant>
    </vt:vector>
  </HeadingPairs>
  <TitlesOfParts>
    <vt:vector size="19" baseType="lpstr">
      <vt:lpstr>Arial</vt:lpstr>
      <vt:lpstr>Calibri</vt:lpstr>
      <vt:lpstr>Century Gothic</vt:lpstr>
      <vt:lpstr>Frutiger CE</vt:lpstr>
      <vt:lpstr>Wingdings 3</vt:lpstr>
      <vt:lpstr>Ion</vt:lpstr>
      <vt:lpstr>VEŘEJNÉ ZAKÁZKY VE ZDRAVOTNICTVÍ - Vendor lock-in v IT a způsoby jeho řešení</vt:lpstr>
      <vt:lpstr>Vendor lock in</vt:lpstr>
      <vt:lpstr>Možnosti řešení</vt:lpstr>
      <vt:lpstr>Nová soutěž „na zelené louce“</vt:lpstr>
      <vt:lpstr>JŘBU</vt:lpstr>
      <vt:lpstr>JŘBU</vt:lpstr>
      <vt:lpstr>Povolená změna závazku</vt:lpstr>
      <vt:lpstr>§ 222</vt:lpstr>
      <vt:lpstr>Zánik závazku</vt:lpstr>
      <vt:lpstr>Zohlednění 3E při JŘBU</vt:lpstr>
      <vt:lpstr>Prezentace aplikace PowerPoint</vt:lpstr>
      <vt:lpstr>Závěr </vt:lpstr>
      <vt:lpstr>Děkuji za Vaši pozornost   Mgr. Václav Krudenc, AK Šustek: krudenc@aksu.cz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o zadávacích řízeních</dc:title>
  <dc:creator>Lubor Šída</dc:creator>
  <cp:lastModifiedBy>AKSU</cp:lastModifiedBy>
  <cp:revision>80</cp:revision>
  <dcterms:created xsi:type="dcterms:W3CDTF">2016-02-23T02:30:07Z</dcterms:created>
  <dcterms:modified xsi:type="dcterms:W3CDTF">2023-09-19T17:48:25Z</dcterms:modified>
</cp:coreProperties>
</file>